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4.svg" ContentType="image/svg+xml"/>
  <Override PartName="/ppt/media/image17.svg" ContentType="image/svg+xml"/>
  <Override PartName="/ppt/media/image2.svg" ContentType="image/svg+xml"/>
  <Override PartName="/ppt/media/image20.svg" ContentType="image/svg+xml"/>
  <Override PartName="/ppt/media/image22.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71" r:id="rId6"/>
    <p:sldId id="258" r:id="rId7"/>
    <p:sldId id="272" r:id="rId8"/>
    <p:sldId id="260" r:id="rId9"/>
  </p:sldIdLst>
  <p:sldSz cx="18288000" cy="10287000"/>
  <p:notesSz cx="6858000" cy="9144000"/>
  <p:embeddedFontLst>
    <p:embeddedFont>
      <p:font typeface="Nunito"/>
      <p:regular r:id="rId13"/>
    </p:embeddedFont>
    <p:embeddedFont>
      <p:font typeface="Calibri" panose="020F0502020204030204" charset="0"/>
      <p:regular r:id="rId14"/>
      <p:bold r:id="rId15"/>
      <p:italic r:id="rId16"/>
      <p:boldItalic r:id="rId17"/>
    </p:embeddedFont>
  </p:embeddedFontLst>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9" d="100"/>
          <a:sy n="59" d="100"/>
        </p:scale>
        <p:origin x="28" y="76"/>
      </p:cViewPr>
      <p:guideLst>
        <p:guide orient="horz" pos="221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Today, I am thrilled to present a facinating data visualization that not only intrigues me with its aesthetic appeal but also elegantly/ˈelɪɡəntli/</a:t>
            </a:r>
            <a:r>
              <a:rPr lang="en-US" altLang="zh-CN"/>
              <a:t> and intuitivelly</a:t>
            </a:r>
            <a:r>
              <a:rPr lang="zh-CN" altLang="en-US"/>
              <a:t> communicates complex weather data from the city of Gdynia, that is Weather in Gdynia</a:t>
            </a:r>
            <a:r>
              <a:rPr lang="en-US" altLang="zh-CN"/>
              <a:t> /ɡəˈdɪnɪə/</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Let me start with the background of this visualization, which I found on a visualization site called Tableau Public. </a:t>
            </a:r>
            <a:endParaRPr lang="zh-CN" altLang="en-US"/>
          </a:p>
          <a:p>
            <a:r>
              <a:rPr lang="zh-CN" altLang="en-US">
                <a:cs typeface="+mn-lt"/>
                <a:sym typeface="+mn-ea"/>
              </a:rPr>
              <a:t>Tableau Public is a free platform where you can explore, create, and publicly share data visualizations. Explore the infinite possibilities of data and draw inspiration from it.</a:t>
            </a:r>
            <a:endParaRPr lang="zh-CN" altLang="en-US">
              <a:cs typeface="+mn-lt"/>
            </a:endParaRPr>
          </a:p>
          <a:p>
            <a:r>
              <a:rPr lang="zh-CN" altLang="en-US"/>
              <a:t>The author created this visualization out of his love for the city of Gdynia in order to show the various weather conditions in the city.</a:t>
            </a:r>
            <a:endParaRPr lang="zh-CN" altLang="en-US"/>
          </a:p>
          <a:p>
            <a:r>
              <a:rPr lang="en-US" altLang="zh-CN">
                <a:sym typeface="+mn-ea"/>
              </a:rPr>
              <a:t>what message can it coney?</a:t>
            </a:r>
            <a:endParaRPr lang="en-US" altLang="zh-CN"/>
          </a:p>
          <a:p>
            <a:r>
              <a:rPr lang="en-US" altLang="zh-CN">
                <a:sym typeface="+mn-ea"/>
              </a:rPr>
              <a:t>This cursory /ˈkɜːrsəri/examination reveals not just yearly temperature cycles but also potential anomalies or shifts in weather patterns over the years.</a:t>
            </a:r>
            <a:endParaRPr lang="en-US" altLang="zh-CN"/>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Then comes the encoding scheme part. </a:t>
            </a:r>
            <a:endParaRPr lang="zh-CN" altLang="en-US"/>
          </a:p>
          <a:p>
            <a:r>
              <a:rPr lang="zh-CN" altLang="en-US"/>
              <a:t>first of all, the visualization as a whole looks like a sunrise. Inside the center semicircle, the average temperature change of four seasons is shown by line. And the encoding of temperature is done in color, from orange to red, the temperature increases gradually. </a:t>
            </a:r>
            <a:endParaRPr lang="zh-CN" altLang="en-US"/>
          </a:p>
          <a:p>
            <a:r>
              <a:rPr lang="zh-CN" altLang="en-US"/>
              <a:t>Next out is an encoding of the annual thunderstorm duration in point size, the larger the point, the longer the duration. </a:t>
            </a:r>
            <a:endParaRPr lang="zh-CN" altLang="en-US"/>
          </a:p>
          <a:p>
            <a:r>
              <a:rPr lang="zh-CN" altLang="en-US"/>
              <a:t>Further out is the encoding of the </a:t>
            </a:r>
            <a:r>
              <a:rPr lang="en-US" altLang="zh-CN"/>
              <a:t>yearly </a:t>
            </a:r>
            <a:r>
              <a:rPr lang="zh-CN" altLang="en-US"/>
              <a:t>rainfall and snowfall in beam length, and the color used to distinguish between the two. The longer the beam, the larger the corresponding amount.</a:t>
            </a:r>
            <a:r>
              <a:rPr lang="en-US" altLang="zh-CN"/>
              <a:t> Also we have a timeline as the another axis.</a:t>
            </a:r>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next part is how I feel and why the visualization is impressive</a:t>
            </a:r>
            <a:endParaRPr lang="en-US" altLang="zh-CN"/>
          </a:p>
          <a:p>
            <a:r>
              <a:rPr lang="en-US" altLang="zh-CN"/>
              <a:t>1. First, Different types of weather data are naturally /ˈnætʃ(ə)rəli/encoded as half a sun and its outwardly radiating beams of light. The use of sun motifs infuses a sense of warmth and vitality into what could otherwise be mundane numerical/nuːˈmerɪk(ə)l/ data. It transforms statistical information into an artful display, making it visually appealing and engaging.</a:t>
            </a:r>
            <a:endParaRPr lang="en-US" altLang="zh-CN"/>
          </a:p>
          <a:p>
            <a:r>
              <a:rPr lang="en-US" altLang="zh-CN"/>
              <a:t>2. Second, Its design intuitively guides the viewer through the data without the need for extensive explanation. The gradually lengthening beam represents the concept of fall. And the encoding form allows people to easily understand the changes in the weather and grasp the patterns.</a:t>
            </a:r>
            <a:endParaRPr lang="en-US" altLang="zh-CN"/>
          </a:p>
          <a:p>
            <a:r>
              <a:rPr lang="en-US" altLang="zh-CN"/>
              <a:t>3. Third, By condensing years of weather data into a single, coherent image, this visualization achieves remarkable efficiency in communication. It highlights long-term trends and seasonal patterns with precision /prɪˈsɪʒ(ə)n/, enabling quick insights into Gdynia's climate dynamics.</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4. </a:t>
            </a:r>
            <a:r>
              <a:rPr lang="en-US" altLang="zh-CN">
                <a:sym typeface="+mn-ea"/>
              </a:rPr>
              <a:t>Fourth</a:t>
            </a:r>
            <a:r>
              <a:rPr lang="en-US" altLang="zh-CN"/>
              <a:t>, Departing from conventional line graphs or bar charts, this approach innovatively/ˈɪnəveɪtɪv/ employs symbolic representation. Its novelty lies in its ability to fuse data with art, offering a fresh perspective on data visualization.</a:t>
            </a:r>
            <a:endParaRPr lang="en-US" altLang="zh-CN"/>
          </a:p>
          <a:p>
            <a:r>
              <a:rPr lang="en-US" altLang="zh-CN"/>
              <a:t>In conclusion, this visualization of Gdynia's weather patterns captivates through its harmonious blend of aesthetics and functionality. </a:t>
            </a:r>
            <a:endParaRPr lang="en-US" altLang="zh-CN"/>
          </a:p>
          <a:p>
            <a:r>
              <a:rPr lang="en-US" altLang="zh-CN"/>
              <a:t>mainly represents the concept of combination of data and nature.</a:t>
            </a:r>
            <a:endParaRPr lang="en-US" altLang="zh-CN"/>
          </a:p>
          <a:p>
            <a:r>
              <a:rPr lang="en-US" altLang="zh-CN"/>
              <a:t>It exemplifies how data, when creatively presented, can tell compelling stories and foster a deeper understanding of our world.</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2.sv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0" Type="http://schemas.openxmlformats.org/officeDocument/2006/relationships/notesSlide" Target="../notesSlides/notesSlide6.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929083" y="-1218715"/>
            <a:ext cx="3728807" cy="3254232"/>
          </a:xfrm>
          <a:prstGeom prst="rect">
            <a:avLst/>
          </a:prstGeom>
        </p:spPr>
      </p:pic>
      <p:grpSp>
        <p:nvGrpSpPr>
          <p:cNvPr id="5" name="Group 5"/>
          <p:cNvGrpSpPr/>
          <p:nvPr/>
        </p:nvGrpSpPr>
        <p:grpSpPr>
          <a:xfrm>
            <a:off x="677545" y="3762375"/>
            <a:ext cx="17033240" cy="2894330"/>
            <a:chOff x="-2915490" y="107738"/>
            <a:chExt cx="21624095" cy="3859413"/>
          </a:xfrm>
        </p:grpSpPr>
        <p:sp>
          <p:nvSpPr>
            <p:cNvPr id="6" name="TextBox 6"/>
            <p:cNvSpPr txBox="1"/>
            <p:nvPr/>
          </p:nvSpPr>
          <p:spPr>
            <a:xfrm>
              <a:off x="-2915490" y="107738"/>
              <a:ext cx="21624095" cy="2606247"/>
            </a:xfrm>
            <a:prstGeom prst="rect">
              <a:avLst/>
            </a:prstGeom>
          </p:spPr>
          <p:txBody>
            <a:bodyPr wrap="square" lIns="0" tIns="0" rIns="0" bIns="0" rtlCol="0" anchor="t">
              <a:noAutofit/>
            </a:bodyPr>
            <a:lstStyle/>
            <a:p>
              <a:pPr algn="ctr">
                <a:lnSpc>
                  <a:spcPts val="14400"/>
                </a:lnSpc>
              </a:pPr>
              <a:r>
                <a:rPr lang="en-US" sz="14400" spc="719">
                  <a:solidFill>
                    <a:srgbClr val="2D2D2D"/>
                  </a:solidFill>
                  <a:latin typeface="+mj-lt"/>
                  <a:cs typeface="+mj-lt"/>
                </a:rPr>
                <a:t>W</a:t>
              </a:r>
              <a:r>
                <a:rPr lang="en-US" sz="14400" spc="719">
                  <a:solidFill>
                    <a:srgbClr val="2D2D2D"/>
                  </a:solidFill>
                  <a:latin typeface="+mj-lt"/>
                  <a:cs typeface="+mj-lt"/>
                </a:rPr>
                <a:t>eather in Gdynia</a:t>
              </a:r>
              <a:endParaRPr lang="en-US" sz="14400" spc="719">
                <a:solidFill>
                  <a:srgbClr val="2D2D2D"/>
                </a:solidFill>
                <a:latin typeface="+mj-lt"/>
                <a:cs typeface="+mj-lt"/>
              </a:endParaRPr>
            </a:p>
          </p:txBody>
        </p:sp>
        <p:sp>
          <p:nvSpPr>
            <p:cNvPr id="7" name="TextBox 7"/>
            <p:cNvSpPr txBox="1"/>
            <p:nvPr/>
          </p:nvSpPr>
          <p:spPr>
            <a:xfrm>
              <a:off x="3646493" y="3106091"/>
              <a:ext cx="9296294" cy="861060"/>
            </a:xfrm>
            <a:prstGeom prst="rect">
              <a:avLst/>
            </a:prstGeom>
          </p:spPr>
          <p:txBody>
            <a:bodyPr lIns="0" tIns="0" rIns="0" bIns="0" rtlCol="0" anchor="t">
              <a:spAutoFit/>
            </a:bodyPr>
            <a:lstStyle/>
            <a:p>
              <a:pPr algn="ctr">
                <a:lnSpc>
                  <a:spcPts val="5040"/>
                </a:lnSpc>
                <a:spcBef>
                  <a:spcPct val="0"/>
                </a:spcBef>
              </a:pPr>
              <a:endParaRPr lang="en-US" sz="3600" b="1">
                <a:solidFill>
                  <a:srgbClr val="2D2D2D"/>
                </a:solidFill>
                <a:latin typeface="Nunito"/>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013436" y="-2052018"/>
            <a:ext cx="4367920" cy="368493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358239" y="8278192"/>
            <a:ext cx="3639791" cy="152209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16728" y="6240217"/>
            <a:ext cx="2193416" cy="2799023"/>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7846257"/>
            <a:ext cx="2377367" cy="2824086"/>
          </a:xfrm>
          <a:prstGeom prst="rect">
            <a:avLst/>
          </a:prstGeom>
        </p:spPr>
      </p:pic>
      <p:sp>
        <p:nvSpPr>
          <p:cNvPr id="12" name="TextBox 7"/>
          <p:cNvSpPr txBox="1"/>
          <p:nvPr/>
        </p:nvSpPr>
        <p:spPr>
          <a:xfrm>
            <a:off x="5791240" y="7058809"/>
            <a:ext cx="6972220" cy="1292225"/>
          </a:xfrm>
          <a:prstGeom prst="rect">
            <a:avLst/>
          </a:prstGeom>
        </p:spPr>
        <p:txBody>
          <a:bodyPr lIns="0" tIns="0" rIns="0" bIns="0" rtlCol="0" anchor="t">
            <a:spAutoFit/>
          </a:bodyPr>
          <a:p>
            <a:pPr algn="ctr">
              <a:lnSpc>
                <a:spcPts val="5040"/>
              </a:lnSpc>
              <a:spcBef>
                <a:spcPct val="0"/>
              </a:spcBef>
            </a:pPr>
            <a:r>
              <a:rPr lang="en-US" sz="3600" b="1">
                <a:solidFill>
                  <a:srgbClr val="2D2D2D"/>
                </a:solidFill>
                <a:latin typeface="Nunito"/>
                <a:sym typeface="+mn-ea"/>
              </a:rPr>
              <a:t>ARTS 1422</a:t>
            </a:r>
            <a:endParaRPr lang="en-US" sz="3600" b="1">
              <a:solidFill>
                <a:srgbClr val="2D2D2D"/>
              </a:solidFill>
              <a:latin typeface="Nunito"/>
            </a:endParaRPr>
          </a:p>
          <a:p>
            <a:pPr algn="ctr">
              <a:lnSpc>
                <a:spcPts val="5040"/>
              </a:lnSpc>
              <a:spcBef>
                <a:spcPct val="0"/>
              </a:spcBef>
            </a:pPr>
            <a:r>
              <a:rPr lang="zh-CN" altLang="en-US" sz="3600" b="1">
                <a:solidFill>
                  <a:srgbClr val="2D2D2D"/>
                </a:solidFill>
                <a:latin typeface="Nunito"/>
              </a:rPr>
              <a:t>王芸飞</a:t>
            </a:r>
            <a:r>
              <a:rPr lang="en-US" altLang="zh-CN" sz="3600" b="1">
                <a:solidFill>
                  <a:srgbClr val="2D2D2D"/>
                </a:solidFill>
                <a:latin typeface="Nunito"/>
              </a:rPr>
              <a:t> 2021533135</a:t>
            </a:r>
            <a:endParaRPr lang="en-US" altLang="zh-CN" sz="3600" b="1">
              <a:solidFill>
                <a:srgbClr val="2D2D2D"/>
              </a:solidFill>
              <a:latin typeface="Nunito"/>
            </a:endParaRPr>
          </a:p>
        </p:txBody>
      </p:sp>
      <p:sp>
        <p:nvSpPr>
          <p:cNvPr id="13" name="文本框 12"/>
          <p:cNvSpPr txBox="1"/>
          <p:nvPr/>
        </p:nvSpPr>
        <p:spPr>
          <a:xfrm>
            <a:off x="6324600" y="5917565"/>
            <a:ext cx="6096000" cy="768350"/>
          </a:xfrm>
          <a:prstGeom prst="rect">
            <a:avLst/>
          </a:prstGeom>
          <a:noFill/>
        </p:spPr>
        <p:txBody>
          <a:bodyPr wrap="square" rtlCol="0">
            <a:spAutoFit/>
          </a:bodyPr>
          <a:p>
            <a:pPr algn="ctr"/>
            <a:r>
              <a:rPr lang="en-US" altLang="zh-CN" sz="4400" b="1"/>
              <a:t>Top Vis Competition</a:t>
            </a:r>
            <a:endParaRPr lang="en-US" altLang="zh-CN" sz="4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61225" y="38075"/>
            <a:ext cx="2173843" cy="175488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53070" y="8267646"/>
            <a:ext cx="1759680" cy="2923940"/>
          </a:xfrm>
          <a:prstGeom prst="rect">
            <a:avLst/>
          </a:prstGeom>
        </p:spPr>
      </p:pic>
      <p:sp>
        <p:nvSpPr>
          <p:cNvPr id="5" name="TextBox 5"/>
          <p:cNvSpPr txBox="1"/>
          <p:nvPr/>
        </p:nvSpPr>
        <p:spPr>
          <a:xfrm>
            <a:off x="1676400" y="342900"/>
            <a:ext cx="7458710" cy="1240790"/>
          </a:xfrm>
          <a:prstGeom prst="rect">
            <a:avLst/>
          </a:prstGeom>
        </p:spPr>
        <p:txBody>
          <a:bodyPr lIns="0" tIns="0" rIns="0" bIns="0" rtlCol="0" anchor="t">
            <a:spAutoFit/>
          </a:bodyPr>
          <a:lstStyle/>
          <a:p>
            <a:pPr>
              <a:lnSpc>
                <a:spcPts val="9680"/>
              </a:lnSpc>
            </a:pPr>
            <a:r>
              <a:rPr lang="en-US" sz="8800" spc="263">
                <a:solidFill>
                  <a:srgbClr val="2D2D2D"/>
                </a:solidFill>
                <a:latin typeface="+mj-lt"/>
                <a:cs typeface="+mj-lt"/>
              </a:rPr>
              <a:t>BackGround</a:t>
            </a:r>
            <a:endParaRPr lang="en-US" sz="8800" spc="263">
              <a:solidFill>
                <a:srgbClr val="2D2D2D"/>
              </a:solidFill>
              <a:latin typeface="+mj-lt"/>
              <a:cs typeface="+mj-lt"/>
            </a:endParaRPr>
          </a:p>
        </p:txBody>
      </p:sp>
      <p:pic>
        <p:nvPicPr>
          <p:cNvPr id="13" name="图片 12" descr="Gdynia"/>
          <p:cNvPicPr>
            <a:picLocks noChangeAspect="1"/>
          </p:cNvPicPr>
          <p:nvPr/>
        </p:nvPicPr>
        <p:blipFill>
          <a:blip r:embed="rId5"/>
          <a:stretch>
            <a:fillRect/>
          </a:stretch>
        </p:blipFill>
        <p:spPr>
          <a:xfrm>
            <a:off x="10972800" y="-38100"/>
            <a:ext cx="7324090" cy="10332085"/>
          </a:xfrm>
          <a:prstGeom prst="rect">
            <a:avLst/>
          </a:prstGeom>
        </p:spPr>
      </p:pic>
      <p:sp>
        <p:nvSpPr>
          <p:cNvPr id="14" name="文本框 13"/>
          <p:cNvSpPr txBox="1"/>
          <p:nvPr/>
        </p:nvSpPr>
        <p:spPr>
          <a:xfrm>
            <a:off x="1600200" y="1793240"/>
            <a:ext cx="6878955" cy="2058670"/>
          </a:xfrm>
          <a:prstGeom prst="rect">
            <a:avLst/>
          </a:prstGeom>
          <a:noFill/>
        </p:spPr>
        <p:txBody>
          <a:bodyPr wrap="square" rtlCol="0">
            <a:noAutofit/>
          </a:bodyPr>
          <a:p>
            <a:r>
              <a:rPr lang="en-US" altLang="zh-CN" sz="4000"/>
              <a:t>Where do I find ?</a:t>
            </a:r>
            <a:endParaRPr lang="en-US" altLang="zh-CN" sz="4000"/>
          </a:p>
        </p:txBody>
      </p:sp>
      <p:sp>
        <p:nvSpPr>
          <p:cNvPr id="15" name="文本框 14"/>
          <p:cNvSpPr txBox="1"/>
          <p:nvPr/>
        </p:nvSpPr>
        <p:spPr>
          <a:xfrm>
            <a:off x="-3810" y="3238500"/>
            <a:ext cx="10976610" cy="829945"/>
          </a:xfrm>
          <a:prstGeom prst="rect">
            <a:avLst/>
          </a:prstGeom>
          <a:noFill/>
        </p:spPr>
        <p:txBody>
          <a:bodyPr wrap="square" rtlCol="0" anchor="t">
            <a:spAutoFit/>
          </a:bodyPr>
          <a:p>
            <a:pPr algn="ctr"/>
            <a:r>
              <a:rPr lang="zh-CN" altLang="en-US" sz="4800" b="1" i="1">
                <a:cs typeface="+mn-lt"/>
              </a:rPr>
              <a:t>Tableau Public</a:t>
            </a:r>
            <a:endParaRPr lang="zh-CN" altLang="en-US" sz="4800" b="1" i="1">
              <a:cs typeface="+mn-lt"/>
            </a:endParaRPr>
          </a:p>
        </p:txBody>
      </p:sp>
      <p:sp>
        <p:nvSpPr>
          <p:cNvPr id="16" name="文本框 15"/>
          <p:cNvSpPr txBox="1"/>
          <p:nvPr/>
        </p:nvSpPr>
        <p:spPr>
          <a:xfrm>
            <a:off x="990600" y="4381500"/>
            <a:ext cx="9144000" cy="2837180"/>
          </a:xfrm>
          <a:prstGeom prst="rect">
            <a:avLst/>
          </a:prstGeom>
          <a:noFill/>
        </p:spPr>
        <p:txBody>
          <a:bodyPr wrap="square" rtlCol="0" anchor="t">
            <a:noAutofit/>
          </a:bodyPr>
          <a:p>
            <a:r>
              <a:rPr lang="zh-CN" altLang="en-US" sz="3600">
                <a:cs typeface="+mn-lt"/>
              </a:rPr>
              <a:t>Tableau Public is a free platform where you can explore, create, and publicly share data visualizations. Explore the infinite possibilities of data and draw inspiration from it.</a:t>
            </a:r>
            <a:endParaRPr lang="zh-CN" altLang="en-US" sz="3600">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61225" y="38075"/>
            <a:ext cx="2173843" cy="1754884"/>
          </a:xfrm>
          <a:prstGeom prst="rect">
            <a:avLst/>
          </a:prstGeom>
        </p:spPr>
      </p:pic>
      <p:sp>
        <p:nvSpPr>
          <p:cNvPr id="5" name="TextBox 5"/>
          <p:cNvSpPr txBox="1"/>
          <p:nvPr/>
        </p:nvSpPr>
        <p:spPr>
          <a:xfrm>
            <a:off x="1676400" y="342900"/>
            <a:ext cx="8785225" cy="1240790"/>
          </a:xfrm>
          <a:prstGeom prst="rect">
            <a:avLst/>
          </a:prstGeom>
        </p:spPr>
        <p:txBody>
          <a:bodyPr wrap="square" lIns="0" tIns="0" rIns="0" bIns="0" rtlCol="0" anchor="t">
            <a:spAutoFit/>
          </a:bodyPr>
          <a:lstStyle/>
          <a:p>
            <a:pPr>
              <a:lnSpc>
                <a:spcPts val="9680"/>
              </a:lnSpc>
            </a:pPr>
            <a:r>
              <a:rPr lang="en-US" sz="8800" spc="263">
                <a:solidFill>
                  <a:srgbClr val="2D2D2D"/>
                </a:solidFill>
                <a:latin typeface="+mj-lt"/>
                <a:cs typeface="+mj-lt"/>
              </a:rPr>
              <a:t>Encoding Scheme</a:t>
            </a:r>
            <a:endParaRPr lang="en-US" sz="8800" spc="263">
              <a:solidFill>
                <a:srgbClr val="2D2D2D"/>
              </a:solidFill>
              <a:latin typeface="+mj-lt"/>
              <a:cs typeface="+mj-lt"/>
            </a:endParaRPr>
          </a:p>
        </p:txBody>
      </p:sp>
      <p:pic>
        <p:nvPicPr>
          <p:cNvPr id="13" name="图片 12" descr="Gdynia"/>
          <p:cNvPicPr>
            <a:picLocks noChangeAspect="1"/>
          </p:cNvPicPr>
          <p:nvPr/>
        </p:nvPicPr>
        <p:blipFill>
          <a:blip r:embed="rId3"/>
          <a:stretch>
            <a:fillRect/>
          </a:stretch>
        </p:blipFill>
        <p:spPr>
          <a:xfrm>
            <a:off x="10972800" y="-38100"/>
            <a:ext cx="7324090" cy="10332085"/>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8267757"/>
            <a:ext cx="3411158" cy="1600143"/>
          </a:xfrm>
          <a:prstGeom prst="rect">
            <a:avLst/>
          </a:prstGeom>
        </p:spPr>
      </p:pic>
      <p:pic>
        <p:nvPicPr>
          <p:cNvPr id="100" name="图片 99"/>
          <p:cNvPicPr/>
          <p:nvPr/>
        </p:nvPicPr>
        <p:blipFill>
          <a:blip r:embed="rId6"/>
          <a:stretch>
            <a:fillRect/>
          </a:stretch>
        </p:blipFill>
        <p:spPr>
          <a:xfrm>
            <a:off x="609600" y="2314575"/>
            <a:ext cx="9828530" cy="52228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80261" y="-114069"/>
            <a:ext cx="2158668" cy="2219191"/>
          </a:xfrm>
          <a:prstGeom prst="rect">
            <a:avLst/>
          </a:prstGeom>
        </p:spPr>
      </p:pic>
      <p:grpSp>
        <p:nvGrpSpPr>
          <p:cNvPr id="3" name="Group 3"/>
          <p:cNvGrpSpPr/>
          <p:nvPr/>
        </p:nvGrpSpPr>
        <p:grpSpPr>
          <a:xfrm>
            <a:off x="2057197" y="864082"/>
            <a:ext cx="11362901" cy="4774036"/>
            <a:chOff x="-2541693" y="-3613574"/>
            <a:chExt cx="15150534" cy="6365382"/>
          </a:xfrm>
        </p:grpSpPr>
        <p:sp>
          <p:nvSpPr>
            <p:cNvPr id="4" name="TextBox 4"/>
            <p:cNvSpPr txBox="1"/>
            <p:nvPr/>
          </p:nvSpPr>
          <p:spPr>
            <a:xfrm>
              <a:off x="-2541693" y="-3613574"/>
              <a:ext cx="13814756" cy="1654387"/>
            </a:xfrm>
            <a:prstGeom prst="rect">
              <a:avLst/>
            </a:prstGeom>
          </p:spPr>
          <p:txBody>
            <a:bodyPr lIns="0" tIns="0" rIns="0" bIns="0" rtlCol="0" anchor="t">
              <a:spAutoFit/>
            </a:bodyPr>
            <a:lstStyle/>
            <a:p>
              <a:pPr algn="l">
                <a:lnSpc>
                  <a:spcPts val="9680"/>
                </a:lnSpc>
              </a:pPr>
              <a:r>
                <a:rPr lang="en-US" sz="8800" spc="263">
                  <a:solidFill>
                    <a:srgbClr val="2D2D2D"/>
                  </a:solidFill>
                  <a:latin typeface="+mj-lt"/>
                  <a:cs typeface="+mj-lt"/>
                </a:rPr>
                <a:t>How I Feel</a:t>
              </a:r>
              <a:endParaRPr lang="en-US" sz="8800" spc="263">
                <a:solidFill>
                  <a:srgbClr val="2D2D2D"/>
                </a:solidFill>
                <a:latin typeface="+mj-lt"/>
                <a:cs typeface="+mj-lt"/>
              </a:endParaRPr>
            </a:p>
          </p:txBody>
        </p:sp>
        <p:sp>
          <p:nvSpPr>
            <p:cNvPr id="5" name="TextBox 5"/>
            <p:cNvSpPr txBox="1"/>
            <p:nvPr/>
          </p:nvSpPr>
          <p:spPr>
            <a:xfrm>
              <a:off x="1205914" y="2249735"/>
              <a:ext cx="11402927" cy="502073"/>
            </a:xfrm>
            <a:prstGeom prst="rect">
              <a:avLst/>
            </a:prstGeom>
          </p:spPr>
          <p:txBody>
            <a:bodyPr lIns="0" tIns="0" rIns="0" bIns="0" rtlCol="0" anchor="t">
              <a:spAutoFit/>
            </a:bodyPr>
            <a:lstStyle/>
            <a:p>
              <a:pPr algn="ctr">
                <a:lnSpc>
                  <a:spcPts val="2940"/>
                </a:lnSpc>
                <a:spcBef>
                  <a:spcPct val="0"/>
                </a:spcBef>
              </a:pPr>
              <a:endParaRPr lang="en-US" sz="2100">
                <a:solidFill>
                  <a:srgbClr val="2D2D2D"/>
                </a:solidFill>
                <a:latin typeface="Nunito"/>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11514" y="8648797"/>
            <a:ext cx="2251474" cy="1891238"/>
          </a:xfrm>
          <a:prstGeom prst="rect">
            <a:avLst/>
          </a:prstGeom>
        </p:spPr>
      </p:pic>
      <p:pic>
        <p:nvPicPr>
          <p:cNvPr id="101" name="图片 100"/>
          <p:cNvPicPr/>
          <p:nvPr/>
        </p:nvPicPr>
        <p:blipFill>
          <a:blip r:embed="rId5"/>
          <a:stretch>
            <a:fillRect/>
          </a:stretch>
        </p:blipFill>
        <p:spPr>
          <a:xfrm>
            <a:off x="0" y="2476500"/>
            <a:ext cx="9281160" cy="7811135"/>
          </a:xfrm>
          <a:prstGeom prst="rect">
            <a:avLst/>
          </a:prstGeom>
          <a:noFill/>
          <a:ln w="9525">
            <a:noFill/>
          </a:ln>
        </p:spPr>
      </p:pic>
      <p:sp>
        <p:nvSpPr>
          <p:cNvPr id="9" name="文本框 8"/>
          <p:cNvSpPr txBox="1"/>
          <p:nvPr/>
        </p:nvSpPr>
        <p:spPr>
          <a:xfrm>
            <a:off x="9753600" y="2400300"/>
            <a:ext cx="6096000" cy="706755"/>
          </a:xfrm>
          <a:prstGeom prst="rect">
            <a:avLst/>
          </a:prstGeom>
          <a:noFill/>
        </p:spPr>
        <p:txBody>
          <a:bodyPr wrap="square" rtlCol="0">
            <a:spAutoFit/>
          </a:bodyPr>
          <a:p>
            <a:r>
              <a:rPr lang="en-US" altLang="zh-CN" sz="4000"/>
              <a:t>1. Aesthetics</a:t>
            </a:r>
            <a:endParaRPr lang="en-US" altLang="zh-CN" sz="4000"/>
          </a:p>
        </p:txBody>
      </p:sp>
      <p:sp>
        <p:nvSpPr>
          <p:cNvPr id="10" name="文本框 9"/>
          <p:cNvSpPr txBox="1"/>
          <p:nvPr/>
        </p:nvSpPr>
        <p:spPr>
          <a:xfrm>
            <a:off x="9753600" y="4120515"/>
            <a:ext cx="6096000" cy="706755"/>
          </a:xfrm>
          <a:prstGeom prst="rect">
            <a:avLst/>
          </a:prstGeom>
          <a:noFill/>
        </p:spPr>
        <p:txBody>
          <a:bodyPr wrap="square" rtlCol="0">
            <a:spAutoFit/>
          </a:bodyPr>
          <a:p>
            <a:r>
              <a:rPr lang="en-US" altLang="zh-CN" sz="4000"/>
              <a:t>2. Intuitiveness</a:t>
            </a:r>
            <a:endParaRPr lang="en-US" altLang="zh-CN" sz="4000"/>
          </a:p>
        </p:txBody>
      </p:sp>
      <p:sp>
        <p:nvSpPr>
          <p:cNvPr id="11" name="文本框 10"/>
          <p:cNvSpPr txBox="1"/>
          <p:nvPr/>
        </p:nvSpPr>
        <p:spPr>
          <a:xfrm>
            <a:off x="9677400" y="6286500"/>
            <a:ext cx="6096000" cy="706755"/>
          </a:xfrm>
          <a:prstGeom prst="rect">
            <a:avLst/>
          </a:prstGeom>
          <a:noFill/>
        </p:spPr>
        <p:txBody>
          <a:bodyPr wrap="square" rtlCol="0">
            <a:spAutoFit/>
          </a:bodyPr>
          <a:p>
            <a:r>
              <a:rPr lang="en-US" altLang="zh-CN" sz="4000"/>
              <a:t>3. Effectiveness</a:t>
            </a:r>
            <a:endParaRPr lang="en-US" altLang="zh-CN" sz="4000"/>
          </a:p>
        </p:txBody>
      </p:sp>
      <p:sp>
        <p:nvSpPr>
          <p:cNvPr id="12" name="文本框 11"/>
          <p:cNvSpPr txBox="1"/>
          <p:nvPr/>
        </p:nvSpPr>
        <p:spPr>
          <a:xfrm>
            <a:off x="9281160" y="3107055"/>
            <a:ext cx="7964170" cy="1720215"/>
          </a:xfrm>
          <a:prstGeom prst="rect">
            <a:avLst/>
          </a:prstGeom>
          <a:noFill/>
        </p:spPr>
        <p:txBody>
          <a:bodyPr wrap="square" rtlCol="0">
            <a:noAutofit/>
          </a:bodyPr>
          <a:p>
            <a:pPr marL="457200" lvl="1" indent="457200"/>
            <a:r>
              <a:rPr lang="en-US" altLang="zh-CN" sz="2800"/>
              <a:t>· Main part: A semi sun</a:t>
            </a:r>
            <a:endParaRPr lang="en-US" altLang="zh-CN" sz="2800"/>
          </a:p>
          <a:p>
            <a:pPr marL="457200" lvl="1" indent="457200"/>
            <a:r>
              <a:rPr lang="en-US" altLang="zh-CN" sz="2800"/>
              <a:t>· External part:  Many trailing beams of light</a:t>
            </a:r>
            <a:endParaRPr lang="en-US" altLang="zh-CN" sz="2800"/>
          </a:p>
        </p:txBody>
      </p:sp>
      <p:sp>
        <p:nvSpPr>
          <p:cNvPr id="13" name="文本框 12"/>
          <p:cNvSpPr txBox="1"/>
          <p:nvPr/>
        </p:nvSpPr>
        <p:spPr>
          <a:xfrm>
            <a:off x="9296400" y="4827270"/>
            <a:ext cx="7964170" cy="1720215"/>
          </a:xfrm>
          <a:prstGeom prst="rect">
            <a:avLst/>
          </a:prstGeom>
          <a:noFill/>
        </p:spPr>
        <p:txBody>
          <a:bodyPr wrap="square" rtlCol="0">
            <a:noAutofit/>
          </a:bodyPr>
          <a:p>
            <a:pPr marL="457200" lvl="1" indent="457200"/>
            <a:r>
              <a:rPr lang="en-US" altLang="zh-CN" sz="2800"/>
              <a:t>· Line position</a:t>
            </a:r>
            <a:endParaRPr lang="en-US" altLang="zh-CN" sz="2800"/>
          </a:p>
          <a:p>
            <a:pPr marL="457200" lvl="1" indent="457200"/>
            <a:r>
              <a:rPr lang="en-US" altLang="zh-CN" sz="2800"/>
              <a:t>· Poin</a:t>
            </a:r>
            <a:r>
              <a:rPr lang="en-US" altLang="zh-CN" sz="2800"/>
              <a:t>t size</a:t>
            </a:r>
            <a:endParaRPr lang="en-US" altLang="zh-CN" sz="2800"/>
          </a:p>
          <a:p>
            <a:pPr marL="457200" lvl="1" indent="457200"/>
            <a:r>
              <a:rPr lang="en-US" altLang="zh-CN" sz="2800"/>
              <a:t>· Beam length</a:t>
            </a:r>
            <a:endParaRPr lang="en-US" altLang="zh-CN" sz="2800"/>
          </a:p>
        </p:txBody>
      </p:sp>
      <p:sp>
        <p:nvSpPr>
          <p:cNvPr id="14" name="文本框 13"/>
          <p:cNvSpPr txBox="1"/>
          <p:nvPr/>
        </p:nvSpPr>
        <p:spPr>
          <a:xfrm>
            <a:off x="9296400" y="6993255"/>
            <a:ext cx="7964170" cy="1720215"/>
          </a:xfrm>
          <a:prstGeom prst="rect">
            <a:avLst/>
          </a:prstGeom>
          <a:noFill/>
        </p:spPr>
        <p:txBody>
          <a:bodyPr wrap="square" rtlCol="0">
            <a:noAutofit/>
          </a:bodyPr>
          <a:p>
            <a:pPr marL="457200" lvl="1" indent="457200"/>
            <a:r>
              <a:rPr lang="en-US" altLang="zh-CN" sz="2800"/>
              <a:t>· Easy to read</a:t>
            </a:r>
            <a:endParaRPr lang="en-US" altLang="zh-CN" sz="2800"/>
          </a:p>
          <a:p>
            <a:pPr marL="457200" lvl="1" indent="457200"/>
            <a:r>
              <a:rPr lang="en-US" altLang="zh-CN" sz="2800"/>
              <a:t>· Y</a:t>
            </a:r>
            <a:r>
              <a:rPr lang="en-US" altLang="zh-CN" sz="2800"/>
              <a:t>early continuous</a:t>
            </a:r>
            <a:endParaRPr lang="en-US" altLang="zh-CN" sz="2800"/>
          </a:p>
          <a:p>
            <a:pPr marL="457200" lvl="1" indent="457200"/>
            <a:r>
              <a:rPr lang="en-US" altLang="zh-CN" sz="2800"/>
              <a:t>· N</a:t>
            </a:r>
            <a:r>
              <a:rPr lang="en-US" altLang="zh-CN" sz="2800"/>
              <a:t>o redundancy or tedious content</a:t>
            </a:r>
            <a:endParaRPr lang="en-US" altLang="zh-CN"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80261" y="-114069"/>
            <a:ext cx="2158668" cy="2219191"/>
          </a:xfrm>
          <a:prstGeom prst="rect">
            <a:avLst/>
          </a:prstGeom>
        </p:spPr>
      </p:pic>
      <p:grpSp>
        <p:nvGrpSpPr>
          <p:cNvPr id="3" name="Group 3"/>
          <p:cNvGrpSpPr/>
          <p:nvPr/>
        </p:nvGrpSpPr>
        <p:grpSpPr>
          <a:xfrm>
            <a:off x="2057197" y="864082"/>
            <a:ext cx="11362901" cy="4774036"/>
            <a:chOff x="-2541693" y="-3613574"/>
            <a:chExt cx="15150534" cy="6365382"/>
          </a:xfrm>
        </p:grpSpPr>
        <p:sp>
          <p:nvSpPr>
            <p:cNvPr id="4" name="TextBox 4"/>
            <p:cNvSpPr txBox="1"/>
            <p:nvPr/>
          </p:nvSpPr>
          <p:spPr>
            <a:xfrm>
              <a:off x="-2541693" y="-3613574"/>
              <a:ext cx="13814756" cy="1654387"/>
            </a:xfrm>
            <a:prstGeom prst="rect">
              <a:avLst/>
            </a:prstGeom>
          </p:spPr>
          <p:txBody>
            <a:bodyPr lIns="0" tIns="0" rIns="0" bIns="0" rtlCol="0" anchor="t">
              <a:spAutoFit/>
            </a:bodyPr>
            <a:lstStyle/>
            <a:p>
              <a:pPr algn="l">
                <a:lnSpc>
                  <a:spcPts val="9680"/>
                </a:lnSpc>
              </a:pPr>
              <a:r>
                <a:rPr lang="en-US" sz="8800" spc="263">
                  <a:solidFill>
                    <a:srgbClr val="2D2D2D"/>
                  </a:solidFill>
                  <a:latin typeface="+mj-lt"/>
                  <a:cs typeface="+mj-lt"/>
                </a:rPr>
                <a:t>How I Feel</a:t>
              </a:r>
              <a:endParaRPr lang="en-US" sz="8800" spc="263">
                <a:solidFill>
                  <a:srgbClr val="2D2D2D"/>
                </a:solidFill>
                <a:latin typeface="+mj-lt"/>
                <a:cs typeface="+mj-lt"/>
              </a:endParaRPr>
            </a:p>
          </p:txBody>
        </p:sp>
        <p:sp>
          <p:nvSpPr>
            <p:cNvPr id="5" name="TextBox 5"/>
            <p:cNvSpPr txBox="1"/>
            <p:nvPr/>
          </p:nvSpPr>
          <p:spPr>
            <a:xfrm>
              <a:off x="1205914" y="2249735"/>
              <a:ext cx="11402927" cy="502073"/>
            </a:xfrm>
            <a:prstGeom prst="rect">
              <a:avLst/>
            </a:prstGeom>
          </p:spPr>
          <p:txBody>
            <a:bodyPr lIns="0" tIns="0" rIns="0" bIns="0" rtlCol="0" anchor="t">
              <a:spAutoFit/>
            </a:bodyPr>
            <a:lstStyle/>
            <a:p>
              <a:pPr algn="ctr">
                <a:lnSpc>
                  <a:spcPts val="2940"/>
                </a:lnSpc>
                <a:spcBef>
                  <a:spcPct val="0"/>
                </a:spcBef>
              </a:pPr>
              <a:endParaRPr lang="en-US" sz="2100">
                <a:solidFill>
                  <a:srgbClr val="2D2D2D"/>
                </a:solidFill>
                <a:latin typeface="Nunito"/>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11514" y="8648797"/>
            <a:ext cx="2251474" cy="1891238"/>
          </a:xfrm>
          <a:prstGeom prst="rect">
            <a:avLst/>
          </a:prstGeom>
        </p:spPr>
      </p:pic>
      <p:pic>
        <p:nvPicPr>
          <p:cNvPr id="101" name="图片 100"/>
          <p:cNvPicPr/>
          <p:nvPr/>
        </p:nvPicPr>
        <p:blipFill>
          <a:blip r:embed="rId5"/>
          <a:stretch>
            <a:fillRect/>
          </a:stretch>
        </p:blipFill>
        <p:spPr>
          <a:xfrm>
            <a:off x="0" y="2476500"/>
            <a:ext cx="9281160" cy="7811135"/>
          </a:xfrm>
          <a:prstGeom prst="rect">
            <a:avLst/>
          </a:prstGeom>
          <a:noFill/>
          <a:ln w="9525">
            <a:noFill/>
          </a:ln>
        </p:spPr>
      </p:pic>
      <p:sp>
        <p:nvSpPr>
          <p:cNvPr id="9" name="文本框 8"/>
          <p:cNvSpPr txBox="1"/>
          <p:nvPr/>
        </p:nvSpPr>
        <p:spPr>
          <a:xfrm>
            <a:off x="9753600" y="2400300"/>
            <a:ext cx="6096000" cy="706755"/>
          </a:xfrm>
          <a:prstGeom prst="rect">
            <a:avLst/>
          </a:prstGeom>
          <a:noFill/>
        </p:spPr>
        <p:txBody>
          <a:bodyPr wrap="square" rtlCol="0">
            <a:spAutoFit/>
          </a:bodyPr>
          <a:p>
            <a:r>
              <a:rPr lang="en-US" altLang="zh-CN" sz="4000"/>
              <a:t> </a:t>
            </a:r>
            <a:endParaRPr lang="en-US" altLang="zh-CN" sz="4000"/>
          </a:p>
        </p:txBody>
      </p:sp>
      <p:sp>
        <p:nvSpPr>
          <p:cNvPr id="10" name="文本框 9"/>
          <p:cNvSpPr txBox="1"/>
          <p:nvPr/>
        </p:nvSpPr>
        <p:spPr>
          <a:xfrm>
            <a:off x="9753600" y="2475865"/>
            <a:ext cx="6096000" cy="706755"/>
          </a:xfrm>
          <a:prstGeom prst="rect">
            <a:avLst/>
          </a:prstGeom>
          <a:noFill/>
        </p:spPr>
        <p:txBody>
          <a:bodyPr wrap="square" rtlCol="0">
            <a:spAutoFit/>
          </a:bodyPr>
          <a:p>
            <a:r>
              <a:rPr lang="en-US" altLang="zh-CN" sz="4000"/>
              <a:t>4. Novelty</a:t>
            </a:r>
            <a:endParaRPr lang="en-US" altLang="zh-CN" sz="4000"/>
          </a:p>
        </p:txBody>
      </p:sp>
      <p:sp>
        <p:nvSpPr>
          <p:cNvPr id="8" name="文本框 7"/>
          <p:cNvSpPr txBox="1"/>
          <p:nvPr/>
        </p:nvSpPr>
        <p:spPr>
          <a:xfrm>
            <a:off x="10210800" y="3238500"/>
            <a:ext cx="7152005" cy="583565"/>
          </a:xfrm>
          <a:prstGeom prst="rect">
            <a:avLst/>
          </a:prstGeom>
          <a:noFill/>
        </p:spPr>
        <p:txBody>
          <a:bodyPr wrap="square" rtlCol="0">
            <a:spAutoFit/>
          </a:bodyPr>
          <a:p>
            <a:r>
              <a:rPr lang="en-US" altLang="zh-CN" sz="3200"/>
              <a:t>· Combine nature and data</a:t>
            </a:r>
            <a:endParaRPr lang="en-US" altLang="zh-CN" sz="3200"/>
          </a:p>
        </p:txBody>
      </p:sp>
      <p:sp>
        <p:nvSpPr>
          <p:cNvPr id="12" name="文本框 11"/>
          <p:cNvSpPr txBox="1"/>
          <p:nvPr/>
        </p:nvSpPr>
        <p:spPr>
          <a:xfrm>
            <a:off x="10210800" y="3836670"/>
            <a:ext cx="7152005" cy="583565"/>
          </a:xfrm>
          <a:prstGeom prst="rect">
            <a:avLst/>
          </a:prstGeom>
          <a:noFill/>
        </p:spPr>
        <p:txBody>
          <a:bodyPr wrap="square" rtlCol="0">
            <a:spAutoFit/>
          </a:bodyPr>
          <a:p>
            <a:r>
              <a:rPr lang="en-US" altLang="zh-CN" sz="3200"/>
              <a:t>· Symbolize</a:t>
            </a:r>
            <a:endParaRPr lang="en-US" altLang="zh-CN"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6EB"/>
        </a:solidFill>
        <a:effectLst/>
      </p:bgPr>
    </p:bg>
    <p:spTree>
      <p:nvGrpSpPr>
        <p:cNvPr id="1" name=""/>
        <p:cNvGrpSpPr/>
        <p:nvPr/>
      </p:nvGrpSpPr>
      <p:grpSpPr>
        <a:xfrm>
          <a:off x="0" y="0"/>
          <a:ext cx="0" cy="0"/>
          <a:chOff x="0" y="0"/>
          <a:chExt cx="0" cy="0"/>
        </a:xfrm>
      </p:grpSpPr>
      <p:pic>
        <p:nvPicPr>
          <p:cNvPr id="14"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74121" y="2401809"/>
            <a:ext cx="2320147" cy="2341433"/>
          </a:xfrm>
          <a:prstGeom prst="rect">
            <a:avLst/>
          </a:prstGeom>
        </p:spPr>
      </p:pic>
      <p:sp>
        <p:nvSpPr>
          <p:cNvPr id="16" name="TextBox 4"/>
          <p:cNvSpPr txBox="1"/>
          <p:nvPr/>
        </p:nvSpPr>
        <p:spPr>
          <a:xfrm>
            <a:off x="4114800" y="4229100"/>
            <a:ext cx="10321290" cy="1240790"/>
          </a:xfrm>
          <a:prstGeom prst="rect">
            <a:avLst/>
          </a:prstGeom>
        </p:spPr>
        <p:txBody>
          <a:bodyPr wrap="square" lIns="0" tIns="0" rIns="0" bIns="0" rtlCol="0" anchor="t">
            <a:spAutoFit/>
          </a:bodyPr>
          <a:p>
            <a:pPr>
              <a:lnSpc>
                <a:spcPts val="9680"/>
              </a:lnSpc>
            </a:pPr>
            <a:r>
              <a:rPr lang="en-US" sz="8800" spc="263">
                <a:solidFill>
                  <a:srgbClr val="2D2D2D"/>
                </a:solidFill>
                <a:latin typeface="+mj-lt"/>
                <a:cs typeface="+mj-lt"/>
              </a:rPr>
              <a:t>That is all! Thank you!</a:t>
            </a:r>
            <a:endParaRPr lang="en-US" sz="8800" spc="263">
              <a:solidFill>
                <a:srgbClr val="2D2D2D"/>
              </a:solidFill>
              <a:latin typeface="+mj-lt"/>
              <a:cs typeface="+mj-lt"/>
            </a:endParaRPr>
          </a:p>
        </p:txBody>
      </p:sp>
      <p:pic>
        <p:nvPicPr>
          <p:cNvPr id="25"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585575" y="8913021"/>
            <a:ext cx="2348256" cy="2747959"/>
          </a:xfrm>
          <a:prstGeom prst="rect">
            <a:avLst/>
          </a:prstGeom>
        </p:spPr>
      </p:pic>
      <p:pic>
        <p:nvPicPr>
          <p:cNvPr id="26"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941369" y="1495111"/>
            <a:ext cx="2693262" cy="2174197"/>
          </a:xfrm>
          <a:prstGeom prst="rect">
            <a:avLst/>
          </a:prstGeom>
        </p:spPr>
      </p:pic>
      <p:pic>
        <p:nvPicPr>
          <p:cNvPr id="27"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43241" y="6913735"/>
            <a:ext cx="3889519" cy="3998571"/>
          </a:xfrm>
          <a:prstGeom prst="rect">
            <a:avLst/>
          </a:prstGeom>
        </p:spPr>
      </p:pic>
    </p:spTree>
  </p:cSld>
  <p:clrMapOvr>
    <a:masterClrMapping/>
  </p:clrMapOvr>
</p:sld>
</file>

<file path=ppt/tags/tag1.xml><?xml version="1.0" encoding="utf-8"?>
<p:tagLst xmlns:p="http://schemas.openxmlformats.org/presentationml/2006/main">
  <p:tag name="commondata" val="eyJoZGlkIjoiMzBmNTBkNjBmZjZjNDU0NDBmNWIxZjU1NTc3ZDVmN2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603</Words>
  <Application>WPS 演示</Application>
  <PresentationFormat>自定义</PresentationFormat>
  <Paragraphs>48</Paragraphs>
  <Slides>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vt:i4>
      </vt:variant>
    </vt:vector>
  </HeadingPairs>
  <TitlesOfParts>
    <vt:vector size="15" baseType="lpstr">
      <vt:lpstr>Arial</vt:lpstr>
      <vt:lpstr>宋体</vt:lpstr>
      <vt:lpstr>Wingdings</vt:lpstr>
      <vt:lpstr>Londrina Solid Black</vt:lpstr>
      <vt:lpstr>Nunito</vt:lpstr>
      <vt:lpstr>微软雅黑</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Hand-Drawn English Tutor Marketing Presentation</dc:title>
  <dc:creator>Talies</dc:creator>
  <cp:lastModifiedBy>WPS_1640517176</cp:lastModifiedBy>
  <cp:revision>41</cp:revision>
  <dcterms:created xsi:type="dcterms:W3CDTF">2006-08-16T00:00:00Z</dcterms:created>
  <dcterms:modified xsi:type="dcterms:W3CDTF">2024-05-11T05:56:34Z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26B148391A894B399A2E572940EB58D0_12</vt:lpwstr>
  </property>
  <property fmtid="{D5CDD505-2E9C-101B-9397-08002B2CF9AE}" pid="3" name="KSOProductBuildVer">
    <vt:lpwstr>2052-12.1.0.16729</vt:lpwstr>
  </property>
</Properties>
</file>